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450AE-E7A0-6AF6-82B6-E4234A50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EE0D17-8AD9-ECDC-6825-E94188650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3350C-714D-9099-5128-B38FE14B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F32758-C091-ACC4-1EAD-D138EBA7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E3BB5-42EC-289B-721C-81FC1427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1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5E84-1815-A274-874D-A8E03003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EF000C-E13A-811C-287B-3FAC5D3F9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83396-6F85-860A-FB26-BC653BA3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F536A9-4E57-F735-A83B-8800322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01B983-EE1C-1BEA-F747-A2DA175A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6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A7CC43-C807-F42F-9BF2-E8D9D87D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8750E2-9DD7-D895-EA47-CA9F14426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78334-2564-4B71-BB83-BB47CF5D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0B36ED-4E84-8EF9-2C8F-EF22FCAD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2DA0BC-507F-2B1E-832F-7E3D616A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97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21A45-6D56-358B-C8B8-41C49F87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4F382-C311-CB8F-0708-FB3769AA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E3A7A4-FF68-7147-DA26-EAABD590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F48C1-822E-4622-9B62-056C2B13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92148F-CE39-7DC0-BF13-4A248BBE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81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3402B-EAC3-599A-FB30-C3F527F5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36D91-8187-0F77-1377-2F34B45C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000302-A5B3-0BC1-FEEA-3D109340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27C17-56B9-155A-7AE5-C7869D2D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85E60-0B13-71EA-2FA9-13D89306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0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CDC-21D9-BB96-E0BE-0E6580DE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03EB9F-3826-D919-B11F-3C640B761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2F978-5CD1-D825-5857-8E8D1D23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E26762-9E6F-9276-B41A-267BEA3C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DA45C1-56C7-5721-AF79-7D4BA667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5FB057-2EE5-8006-9FEB-DE55EEBB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E66E0-95B1-A78F-F977-EBD7D47D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DB11F1-2CE7-EB5A-7631-181AE7680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06A279-D7E8-69C1-D3B7-8F1BB0D1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A77266-B2CD-9B89-A7B3-E17515DAB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4D09C6-F43B-3DCB-954F-98AA86568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19724-E377-F534-F47C-C9E4C70C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AA1762-4FAD-F889-5298-A2C57076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CD9B28-7901-33C3-D4DF-91C81463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8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AED2A-DA22-E859-4905-310655C7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BE642E-0BD4-BE00-2F68-A6A8506A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0F31BC-3A72-8ED5-AA9F-AC0089E5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C3F401-973F-44C2-8C9F-427EA895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5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7105BE-FAE0-BC64-E3D4-D763281B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C9C0FD-BE34-1843-7AB7-8BB0D9C4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C777AF-FD39-2221-0470-A6CE61C6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36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355D9-98CD-CE84-F67F-6D849968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C05DB0-1904-EEEB-8D43-94EE8944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9E23A2-4608-C211-FB6F-97896C9E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2248C8-F7AD-1DCC-1189-93DAB507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F93F33-B7B6-E25E-8420-7371D52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845240-A920-16A7-95BB-6DD948A7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6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9AE84-2BAB-5DBD-9EEA-2980BB21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AF9C76-5DE1-34A3-7A37-BA4537AB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260B59-2C11-A41D-87E6-E0D57FC3A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745070-5EEC-07B0-328D-CD90F6E7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F785B5-8999-34A0-4C3F-7E98F34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6288D9-C5C0-CA63-6386-4DDD7EAA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8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504B437-D592-7E82-F9F8-505D8E13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D6D1C-4E74-F505-D86A-75BF802C3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48633D-344B-E309-4FBD-5EA5AE19C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F7A6E-4874-45E5-B4C1-7044EE9CFE7F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7C0061-A827-DF35-2028-8F16D6D2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97B18D-D832-0E20-A2BB-12CA642A3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8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A9FD4E-D1B9-B65C-A8D3-54F39F6C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/>
              <a:t>AUDIÊNCIA PÚBLICA</a:t>
            </a:r>
            <a:br>
              <a:rPr lang="pt-BR" sz="4400" dirty="0"/>
            </a:br>
            <a:r>
              <a:rPr lang="pt-BR" sz="4400" b="1" dirty="0"/>
              <a:t>LEI DE DIRETRIZES ORÇAMENTÁRIAS 2027</a:t>
            </a:r>
            <a:endParaRPr lang="pt-BR" sz="4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2B242A-6E38-48C3-8B85-97DCB459E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8" y="1647396"/>
            <a:ext cx="7537142" cy="36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7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FEBA8-CDC9-1856-D736-0C3EADBE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CDFA78-06B3-178A-6845-826EF8121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556132-A977-B56E-6B51-50E99A15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DD84AF-4E27-1957-F4B6-1D2F2166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443D5D-AB19-2812-EF47-8DB2A491C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ED36D1-7096-5C53-4E5B-EF1D33BF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PONTOS RELEVANTES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A9A0D82-20A2-C35F-4DE1-BACECF2CE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69512"/>
              </p:ext>
            </p:extLst>
          </p:nvPr>
        </p:nvGraphicFramePr>
        <p:xfrm>
          <a:off x="1" y="1574310"/>
          <a:ext cx="12192000" cy="528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941">
                  <a:extLst>
                    <a:ext uri="{9D8B030D-6E8A-4147-A177-3AD203B41FA5}">
                      <a16:colId xmlns:a16="http://schemas.microsoft.com/office/drawing/2014/main" val="2414981520"/>
                    </a:ext>
                  </a:extLst>
                </a:gridCol>
                <a:gridCol w="5073445">
                  <a:extLst>
                    <a:ext uri="{9D8B030D-6E8A-4147-A177-3AD203B41FA5}">
                      <a16:colId xmlns:a16="http://schemas.microsoft.com/office/drawing/2014/main" val="553438299"/>
                    </a:ext>
                  </a:extLst>
                </a:gridCol>
                <a:gridCol w="3539614">
                  <a:extLst>
                    <a:ext uri="{9D8B030D-6E8A-4147-A177-3AD203B41FA5}">
                      <a16:colId xmlns:a16="http://schemas.microsoft.com/office/drawing/2014/main" val="1834795698"/>
                    </a:ext>
                  </a:extLst>
                </a:gridCol>
              </a:tblGrid>
              <a:tr h="49651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REGRAS ESPECÍFICAS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DESPESAS PROIBIDAS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PESSOAL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427224"/>
                  </a:ext>
                </a:extLst>
              </a:tr>
              <a:tr h="478717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>
                          <a:latin typeface="Calibri" panose="020F0502020204030204" charset="0"/>
                          <a:cs typeface="Calibri" panose="020F0502020204030204" charset="0"/>
                        </a:rPr>
                        <a:t>0,5% da receita destinado à proteção da criança e adolescente.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>
                          <a:latin typeface="Calibri" panose="020F0502020204030204" charset="0"/>
                          <a:cs typeface="Calibri" panose="020F0502020204030204" charset="0"/>
                        </a:rPr>
                        <a:t>Reserva de contingência: 0,5% da receita corrente líquida.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>
                          <a:latin typeface="Calibri" panose="020F0502020204030204" charset="0"/>
                          <a:cs typeface="Calibri" panose="020F0502020204030204" charset="0"/>
                        </a:rPr>
                        <a:t>Autorização para remanejamento até 15% do orçamento.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>
                          <a:latin typeface="Calibri" panose="020F0502020204030204" charset="0"/>
                          <a:cs typeface="Calibri" panose="020F0502020204030204" charset="0"/>
                        </a:rPr>
                        <a:t>Créditos adicionais suplementares também até 15%.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Limitação de gastos se houver queda de arrecadação.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Restrições quando despesas correntes ultrapassarem 95% da receita.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Regulamentação de emendas impositivas.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Promoção pessoal de autoridade e servidores públicos;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Novas obras, se não atendidas as que estão em andamento;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a qualquer título, as empresas privadas que tenham em seu quadro societário agente político ou servidor municipal em atividade;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cujo custo global supere as médias apresentadas em consagrados indicadores da construção civil;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Ajuda financeira a clubes e associações de servidores;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de salários, subsídios, proventos e pensões maiores que o subsídio do Prefeito;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de horas extras a ocupantes de cargos em comissão;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de sessões extraordinárias aos Vereadores;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de verbas de gabinete aos Vereadores;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5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de anuidade de servidores em conselhos profissionais como OAB, CREA, CRC, entre outros;</a:t>
                      </a:r>
                      <a:endParaRPr lang="pt-BR" sz="15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dirty="0"/>
                        <a:t>Autorização, mediante lei específica, para: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Revisão ou aumento na remuneração; Concessão de adicionais e gratificações; Criação e extinção de cargos; Revisão do plano de cargos, carreiras e salários, objetivando a melhoria do serviço público.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dirty="0"/>
                        <a:t>Criação, aumento de salários e contratações </a:t>
                      </a:r>
                      <a:r>
                        <a:rPr lang="pt-BR" b="0" dirty="0"/>
                        <a:t>dependem de disponibilidade orçamentária.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pt-BR" b="0" dirty="0"/>
                        <a:t>Respeito aos limites impostos pela Lei de Responsabilidade Fiscal e pelo art. 167-A da CF.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8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84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0E0E60-E6BF-0201-C732-E6B8BF8B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3D2F63-FDC4-A217-5939-E98B3567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62" y="2704014"/>
            <a:ext cx="9941319" cy="3124658"/>
          </a:xfrm>
        </p:spPr>
        <p:txBody>
          <a:bodyPr anchor="ctr">
            <a:normAutofit/>
          </a:bodyPr>
          <a:lstStyle/>
          <a:p>
            <a:endParaRPr lang="pt-BR" sz="2400" dirty="0"/>
          </a:p>
          <a:p>
            <a:pPr marL="0" indent="0" algn="just">
              <a:buNone/>
            </a:pPr>
            <a:r>
              <a:rPr lang="pt-BR" sz="3200" dirty="0"/>
              <a:t>Atendimento do Art. 48 da Lei de Responsabilidade Fiscal – LRF nº 101/2000, inciso I do Parágrafo único, que visa assegurar a transparência mediante </a:t>
            </a:r>
            <a:r>
              <a:rPr lang="pt-BR" sz="3200" b="1" dirty="0"/>
              <a:t>“o incentivo à participação popular para elaboração e discussão dos planos, lei de diretrizes orçamentárias e orçamentos.”</a:t>
            </a:r>
            <a:endParaRPr lang="pt-BR" sz="3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6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5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4956EB-FCC5-6B18-4AC4-DACEE838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t-BR" sz="2500"/>
              <a:t>O QUE É A LEI DE DIRETRIZES ORÇAMENTÁRIAS?</a:t>
            </a:r>
          </a:p>
        </p:txBody>
      </p:sp>
      <p:sp>
        <p:nvSpPr>
          <p:cNvPr id="1066" name="Rectangle 106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Espaço Reservado para Conteúdo 2">
            <a:extLst>
              <a:ext uri="{FF2B5EF4-FFF2-40B4-BE49-F238E27FC236}">
                <a16:creationId xmlns:a16="http://schemas.microsoft.com/office/drawing/2014/main" id="{D0522BA2-53E8-2C59-2EA8-F3C02E180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pt-BR" sz="1800"/>
              <a:t>É a lei que </a:t>
            </a:r>
            <a:r>
              <a:rPr lang="pt-BR" sz="1800" b="1"/>
              <a:t>define as prioridades do município para o próximo ano</a:t>
            </a:r>
            <a:r>
              <a:rPr lang="pt-BR" sz="1800"/>
              <a:t>.</a:t>
            </a:r>
          </a:p>
          <a:p>
            <a:r>
              <a:rPr lang="pt-BR" sz="1800"/>
              <a:t>Serve para </a:t>
            </a:r>
            <a:r>
              <a:rPr lang="pt-BR" sz="1800" b="1"/>
              <a:t>orientar como o orçamento será feito</a:t>
            </a:r>
            <a:r>
              <a:rPr lang="pt-BR" sz="1800"/>
              <a:t>.</a:t>
            </a:r>
          </a:p>
          <a:p>
            <a:r>
              <a:rPr lang="pt-BR" sz="1800"/>
              <a:t>Estabelece </a:t>
            </a:r>
            <a:r>
              <a:rPr lang="pt-BR" sz="1800" b="1"/>
              <a:t>metas e regras para os gastos públicos</a:t>
            </a:r>
            <a:r>
              <a:rPr lang="pt-BR" sz="1800"/>
              <a:t>.</a:t>
            </a:r>
          </a:p>
          <a:p>
            <a:pPr marL="0" indent="0">
              <a:buNone/>
            </a:pPr>
            <a:endParaRPr lang="pt-BR" sz="1800"/>
          </a:p>
          <a:p>
            <a:pPr marL="0" indent="0">
              <a:buNone/>
            </a:pPr>
            <a:r>
              <a:rPr lang="pt-BR" sz="1800"/>
              <a:t>💡 A LDO ajuda a prefeitura a </a:t>
            </a:r>
            <a:r>
              <a:rPr lang="pt-BR" sz="1800" b="1"/>
              <a:t>planejar bem antes de gastar</a:t>
            </a:r>
            <a:r>
              <a:rPr lang="pt-BR" sz="1800"/>
              <a:t>.</a:t>
            </a: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A2EC4C6-BB1A-AF02-E5DD-93A70881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019148"/>
            <a:ext cx="5628018" cy="45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816EA9-DFEE-7D56-9831-0E6ABB53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PREVISÃO DE RECEITAS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4FAA07F-28FB-E210-432E-6C767D82D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14603"/>
              </p:ext>
            </p:extLst>
          </p:nvPr>
        </p:nvGraphicFramePr>
        <p:xfrm>
          <a:off x="1472143" y="1818261"/>
          <a:ext cx="9247710" cy="4794636"/>
        </p:xfrm>
        <a:graphic>
          <a:graphicData uri="http://schemas.openxmlformats.org/drawingml/2006/table">
            <a:tbl>
              <a:tblPr firstRow="1" bandRow="1"/>
              <a:tblGrid>
                <a:gridCol w="6479593">
                  <a:extLst>
                    <a:ext uri="{9D8B030D-6E8A-4147-A177-3AD203B41FA5}">
                      <a16:colId xmlns:a16="http://schemas.microsoft.com/office/drawing/2014/main" val="2713244493"/>
                    </a:ext>
                  </a:extLst>
                </a:gridCol>
                <a:gridCol w="2768117">
                  <a:extLst>
                    <a:ext uri="{9D8B030D-6E8A-4147-A177-3AD203B41FA5}">
                      <a16:colId xmlns:a16="http://schemas.microsoft.com/office/drawing/2014/main" val="2023909134"/>
                    </a:ext>
                  </a:extLst>
                </a:gridCol>
              </a:tblGrid>
              <a:tr h="3424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CLASSIFICAÇÃO DA RECEITA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R$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68175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RECEITAS CORRENTES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417.505.428,00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060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IMPOSTOS, TAXAS E CONTRIBUIÇÕES DE MELHORIA 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120.707.280,00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39027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CONTRIBUIÇÕES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11.404.800,00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79614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RECEITA PATRIMONIAL 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5.270.940,00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588915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RECEITA AGROPECUÁRIA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325.080,00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892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RECEITA DE SERVIÇOS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34.560,00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55402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TRANSFERÊNCIAS CORRENTES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314.164.008,00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95952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OUTRAS RECEITAS CORRENTES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6.962.760,00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411209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(R) DEDUÇÕES DO FUNDEB 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-41.364.000,00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43033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RECEITAS DE CAPITAL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49.280.400,00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07334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ALIENAÇÃO DE BENS 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756.000,00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990650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TRANSFERÊNCIAS DE CAPITAL 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48.524.400,00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24052"/>
                  </a:ext>
                </a:extLst>
              </a:tr>
              <a:tr h="3424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TOTAL DAS RECEITAS</a:t>
                      </a:r>
                    </a:p>
                  </a:txBody>
                  <a:tcPr marL="7578" marR="7578" marT="7578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466.785.828,00 </a:t>
                      </a:r>
                    </a:p>
                  </a:txBody>
                  <a:tcPr marL="7578" marR="7578" marT="7578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4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82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0905C0-21B5-AA46-35B4-EC7BBEF1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METAS ANUAIS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B17F9A-8AAF-1FBD-5241-4BB73614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348"/>
            <a:ext cx="12192000" cy="39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69708C-C993-C9EA-F766-E776DBD6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AVALIAÇÃO DO CUMPRIMENTO DAS METAS FISCAIS DO EXERCÍCIO ANTERIOR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4A0117-F4C7-76A2-1636-6EB8F4DC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427"/>
            <a:ext cx="12192000" cy="26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2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B0B0D3-B3E7-646A-52FB-50450A68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429143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METAS FISCAIS ATUAIS COMPARADAS COM AS FIXADAS NOS TRÊS EXERCÍCIOS ANTERIORES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6D97B8-C533-E899-656D-9A2BB4EE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4" y="1574310"/>
            <a:ext cx="11713767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08A02-0B66-9E79-5AE6-F8BFC90A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C96C6-E391-CCC7-4A94-AD38D57F4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01002-CBBB-9936-7796-772078E2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A96E7-BDB7-1C6B-CF54-2280A8FE3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FC4D8-E08A-A141-4AA6-E6EBBD1D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42C2B5-0D29-0980-250E-BD64EEFE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EVOLUÇÃO DO PATRIMÔNIO LÍQUIDO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E62C10-F954-3AB2-EFD8-4E04F616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2" y="1822348"/>
            <a:ext cx="11446232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900B1-22C7-2D44-050E-F6D26FA9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C5178B-D807-62E2-BAE4-1BCCA56E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B6D70-6A42-AA9A-5027-C99BD4D8C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761E5A-EDE8-CD38-40DF-F351533A4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86399A-5B44-E585-F283-556C2C6F5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A8745D-2F34-5C50-A1F2-FB9888B3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ORIGEM E APLICAÇÃO DOS RECURSOS OBTIDOS COM A ALIENAÇÃO DE ATIVOS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9393B4-6C66-810A-21A2-68D7A964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52" y="1738865"/>
            <a:ext cx="10066892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51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478</Words>
  <Application>Microsoft Office PowerPoint</Application>
  <PresentationFormat>Ecrã Panorâmico</PresentationFormat>
  <Paragraphs>68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Calibri</vt:lpstr>
      <vt:lpstr>Wingdings</vt:lpstr>
      <vt:lpstr>Tema do Office</vt:lpstr>
      <vt:lpstr>AUDIÊNCIA PÚBLICA LEI DE DIRETRIZES ORÇAMENTÁRIAS 2027</vt:lpstr>
      <vt:lpstr>OBJETIVO</vt:lpstr>
      <vt:lpstr>O QUE É A LEI DE DIRETRIZES ORÇAMENTÁRIAS?</vt:lpstr>
      <vt:lpstr>PREVISÃO DE RECEITAS</vt:lpstr>
      <vt:lpstr>METAS ANUAIS</vt:lpstr>
      <vt:lpstr>AVALIAÇÃO DO CUMPRIMENTO DAS METAS FISCAIS DO EXERCÍCIO ANTERIOR</vt:lpstr>
      <vt:lpstr>METAS FISCAIS ATUAIS COMPARADAS COM AS FIXADAS NOS TRÊS EXERCÍCIOS ANTERIORES</vt:lpstr>
      <vt:lpstr>EVOLUÇÃO DO PATRIMÔNIO LÍQUIDO</vt:lpstr>
      <vt:lpstr>ORIGEM E APLICAÇÃO DOS RECURSOS OBTIDOS COM A ALIENAÇÃO DE ATIVOS</vt:lpstr>
      <vt:lpstr>PONTOS RELEVANTES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LEI DE DIRETRIZES ORÇAMENTÁRIAS 2027</dc:title>
  <dc:creator>Douglas Polizer</dc:creator>
  <cp:lastModifiedBy>Mariane MG. Gava</cp:lastModifiedBy>
  <cp:revision>21</cp:revision>
  <dcterms:created xsi:type="dcterms:W3CDTF">2025-08-09T18:06:38Z</dcterms:created>
  <dcterms:modified xsi:type="dcterms:W3CDTF">2026-04-22T14:19:19Z</dcterms:modified>
</cp:coreProperties>
</file>